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1" r:id="rId3"/>
    <p:sldId id="258" r:id="rId4"/>
    <p:sldId id="259" r:id="rId5"/>
    <p:sldId id="260" r:id="rId6"/>
    <p:sldId id="257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54" autoAdjust="0"/>
  </p:normalViewPr>
  <p:slideViewPr>
    <p:cSldViewPr>
      <p:cViewPr varScale="1">
        <p:scale>
          <a:sx n="87" d="100"/>
          <a:sy n="87" d="100"/>
        </p:scale>
        <p:origin x="1248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2E2E4-E5E0-4957-A05C-E8E7A79DC06B}" type="datetimeFigureOut">
              <a:rPr lang="da-DK" smtClean="0"/>
              <a:pPr/>
              <a:t>07-10-2020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A3D3C-850F-44CE-9A51-C9A695AC284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66C778-E8E8-42DD-AA14-3DD6240FDE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e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/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C778-E8E8-42DD-AA14-3DD6240FDEB2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3"/>
          </p:nvPr>
        </p:nvSpPr>
        <p:spPr>
          <a:xfrm>
            <a:off x="1259632" y="1988840"/>
            <a:ext cx="7416823" cy="3672408"/>
          </a:xfrm>
        </p:spPr>
        <p:txBody>
          <a:bodyPr/>
          <a:lstStyle>
            <a:lvl1pPr>
              <a:buFontTx/>
              <a:buNone/>
              <a:defRPr/>
            </a:lvl1pPr>
            <a:lvl2pPr marL="900113" indent="-368300">
              <a:buFontTx/>
              <a:buBlip>
                <a:blip r:embed="rId2"/>
              </a:buBlip>
              <a:defRPr/>
            </a:lvl2pPr>
            <a:lvl3pPr marL="1255713" indent="-341313">
              <a:defRPr/>
            </a:lvl3pPr>
            <a:lvl4pPr marL="1609725" indent="-354013">
              <a:defRPr/>
            </a:lvl4pPr>
            <a:lvl5pPr marL="1979613" indent="-369888">
              <a:defRPr/>
            </a:lvl5pPr>
          </a:lstStyle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Pia Johnsen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C778-E8E8-42DD-AA14-3DD6240FDE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2987824" y="274638"/>
            <a:ext cx="5698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403648" y="1556792"/>
            <a:ext cx="7365504" cy="4741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6C778-E8E8-42DD-AA14-3DD6240FDE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4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813" indent="-531813" algn="l" defTabSz="914400" rtl="0" eaLnBrk="1" latinLnBrk="0" hangingPunct="1">
        <a:spcBef>
          <a:spcPct val="20000"/>
        </a:spcBef>
        <a:buFontTx/>
        <a:buBlip>
          <a:blip r:embed="rId5"/>
        </a:buBlip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04863" indent="-273050" algn="l" defTabSz="914400" rtl="0" eaLnBrk="1" latinLnBrk="0" hangingPunct="1">
        <a:spcBef>
          <a:spcPct val="20000"/>
        </a:spcBef>
        <a:buFont typeface="Arial" pitchFamily="34" charset="0"/>
        <a:buChar char="–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MxYbjjvzxA" TargetMode="External"/><Relationship Id="rId2" Type="http://schemas.openxmlformats.org/officeDocument/2006/relationships/hyperlink" Target="https://youtu.be/YfU0xsmV4uA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youtu.be/3YPzAWNrEk4" TargetMode="External"/><Relationship Id="rId4" Type="http://schemas.openxmlformats.org/officeDocument/2006/relationships/hyperlink" Target="https://youtu.be/zmgdjtXDVG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6LXqqrVwxN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251520" y="260648"/>
            <a:ext cx="39362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>
                <a:latin typeface="Arial" pitchFamily="34" charset="0"/>
                <a:cs typeface="Arial" pitchFamily="34" charset="0"/>
              </a:rPr>
              <a:t>Hvad er Nose Work</a:t>
            </a:r>
          </a:p>
        </p:txBody>
      </p:sp>
      <p:sp>
        <p:nvSpPr>
          <p:cNvPr id="6" name="Rektangel 5"/>
          <p:cNvSpPr/>
          <p:nvPr/>
        </p:nvSpPr>
        <p:spPr>
          <a:xfrm>
            <a:off x="395536" y="908720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dirty="0">
                <a:latin typeface="Arial" pitchFamily="34" charset="0"/>
              </a:rPr>
              <a:t>2006 blev sporten beskrevet i USA af Ron </a:t>
            </a:r>
            <a:r>
              <a:rPr lang="da-DK" sz="2400" dirty="0" err="1">
                <a:latin typeface="Arial" pitchFamily="34" charset="0"/>
              </a:rPr>
              <a:t>Gaunt</a:t>
            </a:r>
            <a:r>
              <a:rPr lang="da-DK" sz="2400" dirty="0">
                <a:latin typeface="Arial" pitchFamily="34" charset="0"/>
              </a:rPr>
              <a:t>, Amy </a:t>
            </a:r>
            <a:r>
              <a:rPr lang="da-DK" sz="2400" dirty="0" err="1">
                <a:latin typeface="Arial" pitchFamily="34" charset="0"/>
              </a:rPr>
              <a:t>Herot</a:t>
            </a:r>
            <a:r>
              <a:rPr lang="da-DK" sz="2400" dirty="0">
                <a:latin typeface="Arial" pitchFamily="34" charset="0"/>
              </a:rPr>
              <a:t> and Jill-Marie O'Brien på baggrund af deres arbejde med internat hunde og arbejde som narkohundeførere.</a:t>
            </a:r>
            <a:br>
              <a:rPr lang="da-DK" sz="2400" dirty="0">
                <a:latin typeface="Arial" pitchFamily="34" charset="0"/>
              </a:rPr>
            </a:br>
            <a:endParaRPr lang="da-DK" sz="2400" dirty="0">
              <a:latin typeface="Arial" pitchFamily="34" charset="0"/>
            </a:endParaRPr>
          </a:p>
          <a:p>
            <a:r>
              <a:rPr lang="da-DK" sz="2400" dirty="0">
                <a:latin typeface="Arial" pitchFamily="34" charset="0"/>
              </a:rPr>
              <a:t>2016 blev det første instruktørkursus afholdt i DK med Ron </a:t>
            </a:r>
            <a:r>
              <a:rPr lang="da-DK" sz="2400" dirty="0" err="1">
                <a:latin typeface="Arial" pitchFamily="34" charset="0"/>
              </a:rPr>
              <a:t>Gaunt</a:t>
            </a:r>
            <a:r>
              <a:rPr lang="da-DK" sz="2400" dirty="0">
                <a:latin typeface="Arial" pitchFamily="34" charset="0"/>
              </a:rPr>
              <a:t>.</a:t>
            </a:r>
          </a:p>
          <a:p>
            <a:endParaRPr lang="da-DK" sz="2400" dirty="0">
              <a:latin typeface="Arial" pitchFamily="34" charset="0"/>
            </a:endParaRPr>
          </a:p>
          <a:p>
            <a:r>
              <a:rPr lang="da-DK" sz="2400" dirty="0">
                <a:latin typeface="Arial" pitchFamily="34" charset="0"/>
              </a:rPr>
              <a:t>2017 beskrev DKK et reglement og startede dommeruddannelsen. (12 dommere)</a:t>
            </a:r>
          </a:p>
          <a:p>
            <a:r>
              <a:rPr lang="da-DK" sz="2400" dirty="0">
                <a:latin typeface="Arial" pitchFamily="34" charset="0"/>
              </a:rPr>
              <a:t>Hurtigste, fejlfrie hund vinder.</a:t>
            </a:r>
          </a:p>
          <a:p>
            <a:r>
              <a:rPr lang="da-DK" sz="2400" dirty="0">
                <a:latin typeface="Arial" pitchFamily="34" charset="0"/>
              </a:rPr>
              <a:t>Juni 2017 første NW1 prøve med 38 ekvipager</a:t>
            </a:r>
          </a:p>
          <a:p>
            <a:r>
              <a:rPr lang="da-DK" sz="2400" dirty="0">
                <a:latin typeface="Arial" pitchFamily="34" charset="0"/>
              </a:rPr>
              <a:t>Juli 2017 første NW2 prøve med 8. (1 NW1 med 100p)</a:t>
            </a:r>
            <a:br>
              <a:rPr lang="da-DK" sz="2400" dirty="0">
                <a:latin typeface="Arial" pitchFamily="34" charset="0"/>
              </a:rPr>
            </a:br>
            <a:r>
              <a:rPr lang="da-DK" sz="2400" dirty="0" err="1">
                <a:latin typeface="Arial" pitchFamily="34" charset="0"/>
              </a:rPr>
              <a:t>Sep</a:t>
            </a:r>
            <a:r>
              <a:rPr lang="da-DK" sz="2400" dirty="0">
                <a:latin typeface="Arial" pitchFamily="34" charset="0"/>
              </a:rPr>
              <a:t> 2019 første NW3 prøve med 4. (2 NW2 med 100p)</a:t>
            </a:r>
          </a:p>
          <a:p>
            <a:endParaRPr lang="da-DK" sz="2400" dirty="0">
              <a:latin typeface="Arial" pitchFamily="34" charset="0"/>
            </a:endParaRPr>
          </a:p>
          <a:p>
            <a:endParaRPr lang="da-DK" sz="2400" dirty="0">
              <a:latin typeface="Arial" pitchFamily="34" charset="0"/>
            </a:endParaRPr>
          </a:p>
          <a:p>
            <a:endParaRPr lang="da-DK" sz="24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251520" y="260648"/>
            <a:ext cx="5947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>
                <a:latin typeface="Arial" pitchFamily="34" charset="0"/>
                <a:cs typeface="Arial" pitchFamily="34" charset="0"/>
              </a:rPr>
              <a:t>De 4 momenter i Åben Klasse</a:t>
            </a:r>
          </a:p>
        </p:txBody>
      </p:sp>
      <p:sp>
        <p:nvSpPr>
          <p:cNvPr id="6" name="Rektangel 5"/>
          <p:cNvSpPr/>
          <p:nvPr/>
        </p:nvSpPr>
        <p:spPr>
          <a:xfrm>
            <a:off x="395536" y="908720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b="1" dirty="0">
                <a:latin typeface="Arial" pitchFamily="34" charset="0"/>
              </a:rPr>
              <a:t>Beholdersøg. </a:t>
            </a:r>
            <a:r>
              <a:rPr lang="da-DK" sz="2400" dirty="0">
                <a:latin typeface="Arial" pitchFamily="34" charset="0"/>
              </a:rPr>
              <a:t>12 – 18 beholdere, 1 – 3 kilder</a:t>
            </a:r>
            <a:br>
              <a:rPr lang="da-DK" sz="2400" dirty="0">
                <a:latin typeface="Arial" pitchFamily="34" charset="0"/>
              </a:rPr>
            </a:br>
            <a:r>
              <a:rPr lang="da-DK" sz="2400" dirty="0">
                <a:latin typeface="Arial" pitchFamily="34" charset="0"/>
              </a:rPr>
              <a:t>Video: </a:t>
            </a:r>
            <a:r>
              <a:rPr lang="da-DK" sz="2400" dirty="0">
                <a:latin typeface="Arial" pitchFamily="34" charset="0"/>
                <a:hlinkClick r:id="rId2"/>
              </a:rPr>
              <a:t>https://youtu.be/YfU0xsmV4uA</a:t>
            </a:r>
            <a:endParaRPr lang="da-DK" sz="2400" dirty="0">
              <a:latin typeface="Arial" pitchFamily="34" charset="0"/>
            </a:endParaRPr>
          </a:p>
          <a:p>
            <a:endParaRPr lang="da-DK" sz="2400" dirty="0">
              <a:latin typeface="Arial" pitchFamily="34" charset="0"/>
            </a:endParaRPr>
          </a:p>
          <a:p>
            <a:r>
              <a:rPr lang="da-DK" sz="2400" b="1" dirty="0">
                <a:latin typeface="Arial" pitchFamily="34" charset="0"/>
              </a:rPr>
              <a:t>Indendørssøg. </a:t>
            </a:r>
            <a:r>
              <a:rPr lang="da-DK" sz="2400" dirty="0">
                <a:latin typeface="Arial" pitchFamily="34" charset="0"/>
              </a:rPr>
              <a:t>100 – 250 m2. 3 – 5 kilder</a:t>
            </a:r>
            <a:br>
              <a:rPr lang="da-DK" sz="2400" dirty="0">
                <a:latin typeface="Arial" pitchFamily="34" charset="0"/>
              </a:rPr>
            </a:br>
            <a:r>
              <a:rPr lang="da-DK" sz="2400" dirty="0">
                <a:latin typeface="Arial" pitchFamily="34" charset="0"/>
              </a:rPr>
              <a:t>Video: </a:t>
            </a:r>
            <a:r>
              <a:rPr lang="da-DK" sz="2400" dirty="0">
                <a:latin typeface="Arial" pitchFamily="34" charset="0"/>
                <a:hlinkClick r:id="rId3"/>
              </a:rPr>
              <a:t>https://youtu.be/cMxYbjjvzxA</a:t>
            </a:r>
            <a:endParaRPr lang="da-DK" sz="2400" dirty="0">
              <a:latin typeface="Arial" pitchFamily="34" charset="0"/>
            </a:endParaRPr>
          </a:p>
          <a:p>
            <a:endParaRPr lang="da-DK" sz="2400" dirty="0">
              <a:latin typeface="Arial" pitchFamily="34" charset="0"/>
            </a:endParaRPr>
          </a:p>
          <a:p>
            <a:r>
              <a:rPr lang="da-DK" sz="2400" b="1" dirty="0">
                <a:latin typeface="Arial" pitchFamily="34" charset="0"/>
              </a:rPr>
              <a:t>Udendørssøg. </a:t>
            </a:r>
            <a:r>
              <a:rPr lang="da-DK" sz="2400" dirty="0">
                <a:latin typeface="Arial" pitchFamily="34" charset="0"/>
              </a:rPr>
              <a:t>250 – 300 m2. 1 – 3 kilder</a:t>
            </a:r>
          </a:p>
          <a:p>
            <a:r>
              <a:rPr lang="da-DK" sz="2400" dirty="0">
                <a:latin typeface="Arial" pitchFamily="34" charset="0"/>
              </a:rPr>
              <a:t>Video: </a:t>
            </a:r>
            <a:r>
              <a:rPr lang="da-DK" sz="2400" dirty="0">
                <a:latin typeface="Arial" pitchFamily="34" charset="0"/>
                <a:hlinkClick r:id="rId4"/>
              </a:rPr>
              <a:t>https://youtu.be/zmgdjtXDVGM</a:t>
            </a:r>
            <a:endParaRPr lang="da-DK" sz="2400" dirty="0">
              <a:latin typeface="Arial" pitchFamily="34" charset="0"/>
            </a:endParaRPr>
          </a:p>
          <a:p>
            <a:endParaRPr lang="da-DK" sz="2400" dirty="0">
              <a:latin typeface="Arial" pitchFamily="34" charset="0"/>
            </a:endParaRPr>
          </a:p>
          <a:p>
            <a:r>
              <a:rPr lang="da-DK" sz="2400" b="1" dirty="0">
                <a:latin typeface="Arial" pitchFamily="34" charset="0"/>
              </a:rPr>
              <a:t>Køretøjssøg. </a:t>
            </a:r>
            <a:r>
              <a:rPr lang="da-DK" sz="2400" dirty="0">
                <a:latin typeface="Arial" pitchFamily="34" charset="0"/>
              </a:rPr>
              <a:t>3 personbiler/trailer eller 2 lastbiler/traktorer. 1 – 3 kilder</a:t>
            </a:r>
            <a:br>
              <a:rPr lang="da-DK" sz="2400" dirty="0">
                <a:latin typeface="Arial" pitchFamily="34" charset="0"/>
              </a:rPr>
            </a:br>
            <a:r>
              <a:rPr lang="da-DK" sz="2400" dirty="0">
                <a:latin typeface="Arial" pitchFamily="34" charset="0"/>
              </a:rPr>
              <a:t>Video: </a:t>
            </a:r>
            <a:r>
              <a:rPr lang="da-DK" sz="2400" dirty="0">
                <a:latin typeface="Arial" pitchFamily="34" charset="0"/>
                <a:hlinkClick r:id="rId5"/>
              </a:rPr>
              <a:t>https://youtu.be/3YPzAWNrEk4</a:t>
            </a:r>
            <a:endParaRPr lang="da-DK" sz="2400" dirty="0">
              <a:latin typeface="Arial" pitchFamily="34" charset="0"/>
            </a:endParaRPr>
          </a:p>
          <a:p>
            <a:endParaRPr lang="da-DK" sz="2400" dirty="0">
              <a:latin typeface="Arial" pitchFamily="34" charset="0"/>
            </a:endParaRPr>
          </a:p>
          <a:p>
            <a:endParaRPr lang="da-DK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19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251520" y="260648"/>
            <a:ext cx="8673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>
                <a:latin typeface="Arial" pitchFamily="34" charset="0"/>
                <a:cs typeface="Arial" pitchFamily="34" charset="0"/>
              </a:rPr>
              <a:t>Hvor mange hundeførere dyrker Nose Work</a:t>
            </a:r>
          </a:p>
        </p:txBody>
      </p:sp>
      <p:sp>
        <p:nvSpPr>
          <p:cNvPr id="6" name="Rektangel 5"/>
          <p:cNvSpPr/>
          <p:nvPr/>
        </p:nvSpPr>
        <p:spPr>
          <a:xfrm>
            <a:off x="395536" y="908720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dirty="0">
                <a:latin typeface="Arial" pitchFamily="34" charset="0"/>
              </a:rPr>
              <a:t>Træningen kan bruges til aktivering, adfærdsregulering og konkurrencemæssigt.</a:t>
            </a:r>
          </a:p>
          <a:p>
            <a:endParaRPr lang="da-DK" sz="2400" dirty="0">
              <a:latin typeface="Arial" pitchFamily="34" charset="0"/>
            </a:endParaRPr>
          </a:p>
          <a:p>
            <a:r>
              <a:rPr lang="da-DK" sz="2400" dirty="0">
                <a:latin typeface="Arial" pitchFamily="34" charset="0"/>
              </a:rPr>
              <a:t>På Facebook er der flere grupper:</a:t>
            </a:r>
            <a:br>
              <a:rPr lang="da-DK" sz="2400" dirty="0">
                <a:latin typeface="Arial" pitchFamily="34" charset="0"/>
              </a:rPr>
            </a:br>
            <a:r>
              <a:rPr lang="da-DK" sz="2400" dirty="0">
                <a:latin typeface="Arial" pitchFamily="34" charset="0"/>
              </a:rPr>
              <a:t>Gruppen ”Nose Work konkurrencer/prøver” har 636 medlemmer.</a:t>
            </a:r>
            <a:br>
              <a:rPr lang="da-DK" sz="2400" dirty="0">
                <a:latin typeface="Arial" pitchFamily="34" charset="0"/>
              </a:rPr>
            </a:br>
            <a:r>
              <a:rPr lang="da-DK" sz="2400" dirty="0">
                <a:latin typeface="Arial" pitchFamily="34" charset="0"/>
              </a:rPr>
              <a:t>Gruppen ”Nose Work for alle” har 1.267 medlemmer.</a:t>
            </a:r>
          </a:p>
          <a:p>
            <a:r>
              <a:rPr lang="da-DK" sz="2400" dirty="0">
                <a:latin typeface="Arial" pitchFamily="34" charset="0"/>
              </a:rPr>
              <a:t>Gruppen”</a:t>
            </a:r>
            <a:r>
              <a:rPr lang="en-US" sz="2400" dirty="0">
                <a:latin typeface="Arial" pitchFamily="34" charset="0"/>
              </a:rPr>
              <a:t> Nose Work - det "R" </a:t>
            </a:r>
            <a:r>
              <a:rPr lang="en-US" sz="2400" dirty="0" err="1">
                <a:latin typeface="Arial" pitchFamily="34" charset="0"/>
              </a:rPr>
              <a:t>sjovt</a:t>
            </a:r>
            <a:r>
              <a:rPr lang="da-DK" sz="2400" dirty="0">
                <a:latin typeface="Arial" pitchFamily="34" charset="0"/>
              </a:rPr>
              <a:t>” har 1.482 medlemmer.</a:t>
            </a:r>
            <a:br>
              <a:rPr lang="da-DK" sz="2400" dirty="0">
                <a:latin typeface="Arial" pitchFamily="34" charset="0"/>
              </a:rPr>
            </a:br>
            <a:endParaRPr lang="da-DK" sz="2400" dirty="0">
              <a:latin typeface="Arial" pitchFamily="34" charset="0"/>
            </a:endParaRPr>
          </a:p>
          <a:p>
            <a:r>
              <a:rPr lang="da-DK" sz="2400" dirty="0">
                <a:latin typeface="Arial" pitchFamily="34" charset="0"/>
              </a:rPr>
              <a:t>Til sammenligning har gruppen </a:t>
            </a:r>
            <a:br>
              <a:rPr lang="da-DK" sz="2400" dirty="0">
                <a:latin typeface="Arial" pitchFamily="34" charset="0"/>
              </a:rPr>
            </a:br>
            <a:r>
              <a:rPr lang="da-DK" sz="2400" dirty="0">
                <a:latin typeface="Arial" pitchFamily="34" charset="0"/>
              </a:rPr>
              <a:t>Rallylydighed 2.500 medlemmer og</a:t>
            </a:r>
            <a:br>
              <a:rPr lang="da-DK" sz="2400" dirty="0">
                <a:latin typeface="Arial" pitchFamily="34" charset="0"/>
              </a:rPr>
            </a:br>
            <a:r>
              <a:rPr lang="da-DK" sz="2400" dirty="0">
                <a:latin typeface="Arial" pitchFamily="34" charset="0"/>
              </a:rPr>
              <a:t>Nordisk spor og rundering, 557 medlemmer</a:t>
            </a:r>
          </a:p>
          <a:p>
            <a:endParaRPr lang="da-DK" sz="2400" dirty="0">
              <a:latin typeface="Arial" pitchFamily="34" charset="0"/>
            </a:endParaRPr>
          </a:p>
          <a:p>
            <a:endParaRPr lang="da-DK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345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251520" y="260648"/>
            <a:ext cx="8378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>
                <a:latin typeface="Arial" pitchFamily="34" charset="0"/>
                <a:cs typeface="Arial" pitchFamily="34" charset="0"/>
              </a:rPr>
              <a:t>Hvor mange Nose Work instruktører i </a:t>
            </a:r>
            <a:r>
              <a:rPr lang="da-DK" sz="3200" b="1" dirty="0" err="1">
                <a:latin typeface="Arial" pitchFamily="34" charset="0"/>
                <a:cs typeface="Arial" pitchFamily="34" charset="0"/>
              </a:rPr>
              <a:t>DcH</a:t>
            </a:r>
            <a:endParaRPr lang="da-DK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95536" y="908720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dirty="0">
                <a:latin typeface="Arial" pitchFamily="34" charset="0"/>
              </a:rPr>
              <a:t>Landsuddannelsesudvalget har gennemført en uddannelse af 14 kredsinstruktører, derudover underviser 6 i dag.</a:t>
            </a:r>
            <a:br>
              <a:rPr lang="da-DK" sz="2400" dirty="0">
                <a:latin typeface="Arial" pitchFamily="34" charset="0"/>
              </a:rPr>
            </a:br>
            <a:r>
              <a:rPr lang="da-DK" sz="2400" dirty="0">
                <a:latin typeface="Arial" pitchFamily="34" charset="0"/>
              </a:rPr>
              <a:t>Kreds 1, 2 stk. / Kreds 2, 1 stk./ </a:t>
            </a:r>
          </a:p>
          <a:p>
            <a:r>
              <a:rPr lang="da-DK" sz="2400" dirty="0">
                <a:latin typeface="Arial" pitchFamily="34" charset="0"/>
              </a:rPr>
              <a:t>Kreds 3, 2 stk. (Gitta Gravgård og Anette </a:t>
            </a:r>
            <a:r>
              <a:rPr lang="da-DK" sz="2400">
                <a:latin typeface="Arial" pitchFamily="34" charset="0"/>
              </a:rPr>
              <a:t>Barksman) /</a:t>
            </a:r>
            <a:endParaRPr lang="da-DK" sz="2400" dirty="0">
              <a:latin typeface="Arial" pitchFamily="34" charset="0"/>
            </a:endParaRPr>
          </a:p>
          <a:p>
            <a:r>
              <a:rPr lang="da-DK" sz="2400" dirty="0">
                <a:latin typeface="Arial" pitchFamily="34" charset="0"/>
              </a:rPr>
              <a:t>Kreds 4, 5 stk. / Kreds 5, 1 stk. og Kreds 6, 3 stk.</a:t>
            </a:r>
          </a:p>
          <a:p>
            <a:endParaRPr lang="da-DK" sz="2400" dirty="0">
              <a:latin typeface="Arial" pitchFamily="34" charset="0"/>
            </a:endParaRPr>
          </a:p>
          <a:p>
            <a:r>
              <a:rPr lang="da-DK" sz="2400" dirty="0">
                <a:latin typeface="Arial" pitchFamily="34" charset="0"/>
              </a:rPr>
              <a:t>I 2019 gennemførte Kreds3 en NW efteruddannelse, der svarede til den nuværende overbygning for 9 lokalforeningsinstruktører. </a:t>
            </a:r>
          </a:p>
          <a:p>
            <a:endParaRPr lang="da-DK" sz="2400" dirty="0">
              <a:latin typeface="Arial" pitchFamily="34" charset="0"/>
            </a:endParaRPr>
          </a:p>
          <a:p>
            <a:r>
              <a:rPr lang="da-DK" sz="2400" dirty="0">
                <a:latin typeface="Arial" pitchFamily="34" charset="0"/>
              </a:rPr>
              <a:t>Kreds 6 Gennemførte NW overbygningen i foråret</a:t>
            </a:r>
          </a:p>
          <a:p>
            <a:r>
              <a:rPr lang="da-DK" sz="2400" dirty="0">
                <a:latin typeface="Arial" pitchFamily="34" charset="0"/>
              </a:rPr>
              <a:t>Kreds 5 ??</a:t>
            </a:r>
          </a:p>
          <a:p>
            <a:r>
              <a:rPr lang="da-DK" sz="2400" dirty="0">
                <a:latin typeface="Arial" pitchFamily="34" charset="0"/>
              </a:rPr>
              <a:t>Kreds 4 har 12 på uddannelse.</a:t>
            </a:r>
          </a:p>
          <a:p>
            <a:r>
              <a:rPr lang="da-DK" sz="2400" dirty="0">
                <a:latin typeface="Arial" pitchFamily="34" charset="0"/>
              </a:rPr>
              <a:t>Kreds 3 har 8 på uddannelse</a:t>
            </a:r>
          </a:p>
          <a:p>
            <a:r>
              <a:rPr lang="da-DK" sz="2400" dirty="0">
                <a:latin typeface="Arial" pitchFamily="34" charset="0"/>
              </a:rPr>
              <a:t>Kreds 2 har ligeledes startet uddannelsen.</a:t>
            </a:r>
          </a:p>
          <a:p>
            <a:r>
              <a:rPr lang="da-DK" sz="2400" dirty="0">
                <a:latin typeface="Arial" pitchFamily="34" charset="0"/>
              </a:rPr>
              <a:t>Kreds 1 ??</a:t>
            </a:r>
          </a:p>
          <a:p>
            <a:endParaRPr lang="da-DK" sz="2400" dirty="0">
              <a:latin typeface="Arial" pitchFamily="34" charset="0"/>
            </a:endParaRPr>
          </a:p>
          <a:p>
            <a:endParaRPr lang="da-DK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251520" y="260648"/>
            <a:ext cx="8085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>
                <a:latin typeface="Arial" pitchFamily="34" charset="0"/>
                <a:cs typeface="Arial" pitchFamily="34" charset="0"/>
              </a:rPr>
              <a:t>Uddannelse af instruktører og dommere</a:t>
            </a:r>
          </a:p>
        </p:txBody>
      </p:sp>
      <p:sp>
        <p:nvSpPr>
          <p:cNvPr id="6" name="Rektangel 5"/>
          <p:cNvSpPr/>
          <p:nvPr/>
        </p:nvSpPr>
        <p:spPr>
          <a:xfrm>
            <a:off x="395536" y="90872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dirty="0">
                <a:latin typeface="Arial" pitchFamily="34" charset="0"/>
              </a:rPr>
              <a:t>Landsuddannelsesudvalgt tilbyder efteruddannelse til kredsinstruktørerne</a:t>
            </a:r>
          </a:p>
          <a:p>
            <a:endParaRPr lang="da-DK" sz="2400" dirty="0">
              <a:latin typeface="Arial" pitchFamily="34" charset="0"/>
            </a:endParaRPr>
          </a:p>
          <a:p>
            <a:r>
              <a:rPr lang="da-DK" sz="2400" dirty="0">
                <a:latin typeface="Arial" pitchFamily="34" charset="0"/>
              </a:rPr>
              <a:t>Overbygning på Instruktørgrunduddannelsen er beskrevet og gennemføres p.t.</a:t>
            </a:r>
            <a:br>
              <a:rPr lang="da-DK" sz="2400" dirty="0">
                <a:latin typeface="Arial" pitchFamily="34" charset="0"/>
              </a:rPr>
            </a:br>
            <a:endParaRPr lang="da-DK" sz="2400" dirty="0">
              <a:latin typeface="Arial" pitchFamily="34" charset="0"/>
            </a:endParaRPr>
          </a:p>
          <a:p>
            <a:r>
              <a:rPr lang="da-DK" sz="2400" dirty="0">
                <a:latin typeface="Arial" pitchFamily="34" charset="0"/>
              </a:rPr>
              <a:t>Dommeruddannelsen er beskrevet i Orientering 151 og forventes påbegyndt til november.</a:t>
            </a:r>
          </a:p>
          <a:p>
            <a:endParaRPr lang="da-DK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0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>
            <a:extLst>
              <a:ext uri="{FF2B5EF4-FFF2-40B4-BE49-F238E27FC236}">
                <a16:creationId xmlns:a16="http://schemas.microsoft.com/office/drawing/2014/main" id="{9FB0A3E4-4878-4D72-8CD1-982762CDBA93}"/>
              </a:ext>
            </a:extLst>
          </p:cNvPr>
          <p:cNvSpPr txBox="1"/>
          <p:nvPr/>
        </p:nvSpPr>
        <p:spPr>
          <a:xfrm>
            <a:off x="251520" y="260648"/>
            <a:ext cx="69926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>
                <a:latin typeface="Arial" pitchFamily="34" charset="0"/>
                <a:cs typeface="Arial" pitchFamily="34" charset="0"/>
              </a:rPr>
              <a:t>Konkurrenceplan for NW hvordan?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91BAB25-472A-4827-84EF-2858C39F656F}"/>
              </a:ext>
            </a:extLst>
          </p:cNvPr>
          <p:cNvSpPr/>
          <p:nvPr/>
        </p:nvSpPr>
        <p:spPr>
          <a:xfrm>
            <a:off x="395536" y="90872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dirty="0">
                <a:latin typeface="Arial" pitchFamily="34" charset="0"/>
              </a:rPr>
              <a:t>2021 forventes udelukkende uofficielle konkurrencer i Åben klasse, så dommeraspiranterne kan få den nødvendige erfaring. (Mindst 3 konkurrencer og bedømmelse af 200 søg).</a:t>
            </a:r>
          </a:p>
          <a:p>
            <a:r>
              <a:rPr lang="da-DK" sz="2400" dirty="0">
                <a:latin typeface="Arial" pitchFamily="34" charset="0"/>
              </a:rPr>
              <a:t>Dommerne har en stor opgave i at forberede konkurrencerne.</a:t>
            </a:r>
          </a:p>
          <a:p>
            <a:endParaRPr lang="da-DK" sz="2400" dirty="0">
              <a:latin typeface="Arial" pitchFamily="34" charset="0"/>
            </a:endParaRPr>
          </a:p>
          <a:p>
            <a:r>
              <a:rPr lang="da-DK" sz="2400" dirty="0">
                <a:latin typeface="Arial" pitchFamily="34" charset="0"/>
              </a:rPr>
              <a:t>De første officielle konkurrencer forventes i 2022 med et uofficielt DM og første officielle DM i 2023.</a:t>
            </a:r>
          </a:p>
          <a:p>
            <a:endParaRPr lang="da-DK" sz="2400" dirty="0">
              <a:latin typeface="Arial" pitchFamily="34" charset="0"/>
            </a:endParaRPr>
          </a:p>
          <a:p>
            <a:r>
              <a:rPr lang="da-DK" sz="2400" dirty="0">
                <a:latin typeface="Arial" pitchFamily="34" charset="0"/>
              </a:rPr>
              <a:t>Ved planlægning af konkurrencer i NW kan der trækkes på erfaringerne fra DKK prøver.</a:t>
            </a:r>
            <a:br>
              <a:rPr lang="da-DK" sz="2400" dirty="0">
                <a:latin typeface="Arial" pitchFamily="34" charset="0"/>
              </a:rPr>
            </a:br>
            <a:endParaRPr lang="da-DK" sz="2400" dirty="0">
              <a:latin typeface="Arial" pitchFamily="34" charset="0"/>
            </a:endParaRPr>
          </a:p>
          <a:p>
            <a:r>
              <a:rPr lang="da-DK" sz="2400" dirty="0">
                <a:latin typeface="Arial" pitchFamily="34" charset="0"/>
              </a:rPr>
              <a:t>Råd og vejledning kan findes her:</a:t>
            </a:r>
            <a:br>
              <a:rPr lang="da-DK" sz="2400" dirty="0">
                <a:latin typeface="Arial" pitchFamily="34" charset="0"/>
              </a:rPr>
            </a:br>
            <a:r>
              <a:rPr lang="da-DK" sz="2400" dirty="0">
                <a:latin typeface="Arial" pitchFamily="34" charset="0"/>
                <a:hlinkClick r:id="rId2"/>
              </a:rPr>
              <a:t>https://youtu.be/6LXqqrVwxNs</a:t>
            </a:r>
            <a:endParaRPr lang="da-DK" sz="2400" dirty="0">
              <a:latin typeface="Arial" pitchFamily="34" charset="0"/>
            </a:endParaRPr>
          </a:p>
          <a:p>
            <a:endParaRPr lang="da-DK" sz="2400" dirty="0">
              <a:latin typeface="Arial" pitchFamily="34" charset="0"/>
            </a:endParaRPr>
          </a:p>
          <a:p>
            <a:endParaRPr lang="da-DK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36469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522</Words>
  <Application>Microsoft Office PowerPoint</Application>
  <PresentationFormat>Skærmshow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Pia Johnsen</dc:creator>
  <cp:lastModifiedBy>Carsten Nielsen</cp:lastModifiedBy>
  <cp:revision>111</cp:revision>
  <dcterms:created xsi:type="dcterms:W3CDTF">2016-09-15T09:38:19Z</dcterms:created>
  <dcterms:modified xsi:type="dcterms:W3CDTF">2020-10-07T17:33:40Z</dcterms:modified>
</cp:coreProperties>
</file>